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7" r:id="rId5"/>
    <p:sldId id="263" r:id="rId6"/>
    <p:sldId id="259" r:id="rId7"/>
    <p:sldId id="260" r:id="rId8"/>
    <p:sldId id="264" r:id="rId9"/>
    <p:sldId id="265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95" d="100"/>
          <a:sy n="95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6695C-E679-4437-8E32-21FE0E2FB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B8A786-97CF-4773-B341-C51E8D844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895EE3-FD88-4226-BA61-FE8008FB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057D63-E7FA-49A7-A1FB-1AE5E558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6E69F-48FD-4431-AA05-C9060F12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93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E96B85-2CB3-40B9-AD06-ADC4A691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3033B2-2CC7-4ED9-BBAD-3A7073C5D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CAAFD2-431E-4A28-A0A9-EB837EC5A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F2E64D-7DE9-410F-9269-2321B1BA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9F8E75-A110-4B3E-8C16-8C30707F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23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EABD435-4FC7-4313-A8E9-5D8004571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BE07ED-7BFC-4E97-A4E7-170BFA81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B8AD7B-00FA-4003-9FFB-F0343A8D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460287-AD81-4779-A470-46B733E2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095A7-88A4-4DB8-8422-B7C70C49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72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912D-B4B7-44A3-BBEC-00F5CDA0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A726C-AE31-4FF3-8548-63C4C31D6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BD7D10-F94D-4E2C-B1F4-FA22F64F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BE68CD-E0C3-4A52-A145-881AB69A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2DF8F5-75F9-4377-BBE6-13B9AC2B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24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729C3-1538-4A25-A72D-F20D10F8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C55B0-59F7-45B6-A870-E8E9CC883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BDF087-4B4F-43DD-A941-E248FFB26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2F7896-4298-4077-8037-87220EAB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A32104-8D4E-42D6-94BC-537F647C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3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A53F6-230E-4B43-96AE-BDEC67D0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9BECC2-4F44-4CBE-82D6-6309911D6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88CA3C-7463-44BE-8898-0DFA524D3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64CC86-55DC-4968-BBDA-7B7EFF6D1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96526A-E0CA-4088-9028-DB790D8C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A65C3E-6D76-4684-9FD1-2A0CD773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30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26F1B-4E20-40EC-A667-187D2FFC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008977-11E4-40A6-B228-00487502A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F6B1F1-B2AE-4D25-BCC8-E1D717671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A726C3-474E-44CD-8B93-7B4678B92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EC79AD-5E4E-4A6D-A3EB-5655A1C32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517C471-03CB-4DD1-845D-7A6FFB83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7BDCD6C-E600-4ABA-A78E-93D9D26DB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FCF1D6-EE5B-4E8E-8202-4AA2378FD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103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64570-F886-4582-B1C1-4326EA24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65BB774-DD71-4148-99EB-D41F7AD0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768CD5-9AAF-4F58-B670-A13E5496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EC5F7A-D74F-4D47-81BF-93FC3284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99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393C54-8691-4797-BF04-3AC1D7A3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388D18-63F7-46F7-A047-186B7553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08368E-CDE5-4368-B368-8541D5DB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9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8FB95-0146-4CCE-A107-4D224ED44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B5DAB8-AC65-4C05-B0B5-A97965476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F1A887-EAAE-4964-8F12-C4721C1D5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E98176-41B3-4A92-834B-78103A18C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292013-06D3-419C-AA08-1B7E96A0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56B1A3-762F-4138-B349-818F2BD02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90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A5239-D0B5-47D1-BC78-D55424AF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016CACB-5475-45DB-8C0B-7B24B3315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C373A8-B383-49BD-ADD7-FF8C10E13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882F56-1F49-4EE9-9B71-A3916B9C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A2A859-D834-4239-B875-81685DC8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92E5B5-3E6F-4BEF-8CD6-746634C1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41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AD5B5-C3CD-4AE3-939D-D15CCC4B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DC56EB-4720-4FB6-9D83-4028D2783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0A244F-D43F-41CB-BA71-8989CA3A7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89B9B-7643-4E96-A0B1-C0E78A743316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A094C7-EAF7-4531-A8DB-3B1F46397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2EB8E7-CFFF-4461-AD6E-64EBC419A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966B-FACF-4567-9005-BF877E7AF9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47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7000"/>
                    </a14:imgEffect>
                    <a14:imgEffect>
                      <a14:saturation sat="99000"/>
                    </a14:imgEffect>
                    <a14:imgEffect>
                      <a14:brightnessContrast bright="-23000" contras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437C2-9FFC-4BFB-964C-1B305B7AF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847" y="2510722"/>
            <a:ext cx="7714593" cy="1836556"/>
          </a:xfrm>
          <a:solidFill>
            <a:schemeClr val="bg1">
              <a:alpha val="60000"/>
            </a:schemeClr>
          </a:solidFill>
        </p:spPr>
        <p:txBody>
          <a:bodyPr wrap="square" tIns="0" bIns="288000" anchor="b">
            <a:noAutofit/>
          </a:bodyPr>
          <a:lstStyle/>
          <a:p>
            <a:br>
              <a:rPr lang="ru-RU" sz="4800" dirty="0"/>
            </a:br>
            <a:r>
              <a:rPr lang="ru-RU" sz="4800" dirty="0">
                <a:latin typeface="Constantia" panose="02030602050306030303" pitchFamily="18" charset="0"/>
              </a:rPr>
              <a:t>Переход Европы от античности к феодализму.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56AAFE-25DC-4461-ABFB-E7380484E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9959" y="5640051"/>
            <a:ext cx="3852041" cy="956441"/>
          </a:xfrm>
        </p:spPr>
        <p:txBody>
          <a:bodyPr anchor="ctr">
            <a:normAutofit fontScale="77500" lnSpcReduction="20000"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Constantia" panose="02030602050306030303" pitchFamily="18" charset="0"/>
              </a:rPr>
              <a:t>Выполнили студенты группы </a:t>
            </a:r>
            <a:r>
              <a:rPr lang="ru-RU" sz="2000" dirty="0">
                <a:solidFill>
                  <a:schemeClr val="bg1"/>
                </a:solidFill>
              </a:rPr>
              <a:t>ИСТ-331</a:t>
            </a:r>
            <a:r>
              <a:rPr lang="ru-RU" sz="2000" dirty="0">
                <a:solidFill>
                  <a:schemeClr val="bg1"/>
                </a:solidFill>
                <a:latin typeface="Constantia" panose="02030602050306030303" pitchFamily="18" charset="0"/>
              </a:rPr>
              <a:t>: </a:t>
            </a:r>
          </a:p>
          <a:p>
            <a:pPr algn="l"/>
            <a:r>
              <a:rPr lang="ru-RU" sz="2000" dirty="0" err="1">
                <a:solidFill>
                  <a:schemeClr val="bg1"/>
                </a:solidFill>
                <a:latin typeface="Constantia" panose="02030602050306030303" pitchFamily="18" charset="0"/>
              </a:rPr>
              <a:t>Числова</a:t>
            </a:r>
            <a:r>
              <a:rPr lang="ru-RU" sz="2000" dirty="0">
                <a:solidFill>
                  <a:schemeClr val="bg1"/>
                </a:solidFill>
                <a:latin typeface="Constantia" panose="02030602050306030303" pitchFamily="18" charset="0"/>
              </a:rPr>
              <a:t> Екатерина, Рыжик Анастасия, Филинцева Анастасия,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Constantia" panose="02030602050306030303" pitchFamily="18" charset="0"/>
              </a:rPr>
              <a:t>Денис Воеводский, Данила Со</a:t>
            </a:r>
            <a:r>
              <a:rPr lang="ru-RU" sz="2000" dirty="0">
                <a:solidFill>
                  <a:schemeClr val="bg1"/>
                </a:solidFill>
                <a:latin typeface="Constantia" panose="02030602050306030303" pitchFamily="18" charset="0"/>
              </a:rPr>
              <a:t>ляр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298A5-156A-4A72-8B80-0E140BA037F9}"/>
              </a:ext>
            </a:extLst>
          </p:cNvPr>
          <p:cNvSpPr txBox="1"/>
          <p:nvPr/>
        </p:nvSpPr>
        <p:spPr>
          <a:xfrm>
            <a:off x="5097514" y="1964974"/>
            <a:ext cx="229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andara Light" panose="020E0502030303020204" pitchFamily="34" charset="0"/>
              </a:rPr>
              <a:t>Доклад на тему:</a:t>
            </a:r>
          </a:p>
        </p:txBody>
      </p:sp>
    </p:spTree>
    <p:extLst>
      <p:ext uri="{BB962C8B-B14F-4D97-AF65-F5344CB8AC3E}">
        <p14:creationId xmlns:p14="http://schemas.microsoft.com/office/powerpoint/2010/main" val="213234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928F5-2710-4477-A6B7-524167FE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09" y="-260871"/>
            <a:ext cx="10144782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Политический строй государств от древности до нового времени</a:t>
            </a:r>
          </a:p>
        </p:txBody>
      </p:sp>
      <p:graphicFrame>
        <p:nvGraphicFramePr>
          <p:cNvPr id="11" name="Таблица 11">
            <a:extLst>
              <a:ext uri="{FF2B5EF4-FFF2-40B4-BE49-F238E27FC236}">
                <a16:creationId xmlns:a16="http://schemas.microsoft.com/office/drawing/2014/main" id="{888676E1-4649-41AC-A375-1A4AC546CA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351056"/>
              </p:ext>
            </p:extLst>
          </p:nvPr>
        </p:nvGraphicFramePr>
        <p:xfrm>
          <a:off x="1292443" y="801934"/>
          <a:ext cx="9607114" cy="5669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14452">
                  <a:extLst>
                    <a:ext uri="{9D8B030D-6E8A-4147-A177-3AD203B41FA5}">
                      <a16:colId xmlns:a16="http://schemas.microsoft.com/office/drawing/2014/main" val="2568391321"/>
                    </a:ext>
                  </a:extLst>
                </a:gridCol>
                <a:gridCol w="2086746">
                  <a:extLst>
                    <a:ext uri="{9D8B030D-6E8A-4147-A177-3AD203B41FA5}">
                      <a16:colId xmlns:a16="http://schemas.microsoft.com/office/drawing/2014/main" val="3283231478"/>
                    </a:ext>
                  </a:extLst>
                </a:gridCol>
                <a:gridCol w="1949716">
                  <a:extLst>
                    <a:ext uri="{9D8B030D-6E8A-4147-A177-3AD203B41FA5}">
                      <a16:colId xmlns:a16="http://schemas.microsoft.com/office/drawing/2014/main" val="695633664"/>
                    </a:ext>
                  </a:extLst>
                </a:gridCol>
                <a:gridCol w="1978530">
                  <a:extLst>
                    <a:ext uri="{9D8B030D-6E8A-4147-A177-3AD203B41FA5}">
                      <a16:colId xmlns:a16="http://schemas.microsoft.com/office/drawing/2014/main" val="258305545"/>
                    </a:ext>
                  </a:extLst>
                </a:gridCol>
                <a:gridCol w="2277670">
                  <a:extLst>
                    <a:ext uri="{9D8B030D-6E8A-4147-A177-3AD203B41FA5}">
                      <a16:colId xmlns:a16="http://schemas.microsoft.com/office/drawing/2014/main" val="886110636"/>
                    </a:ext>
                  </a:extLst>
                </a:gridCol>
              </a:tblGrid>
              <a:tr h="705497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Древний Восток</a:t>
                      </a:r>
                    </a:p>
                    <a:p>
                      <a:pPr algn="ctr"/>
                      <a:r>
                        <a:rPr lang="ru-RU" sz="1400" dirty="0"/>
                        <a:t>(Древний Египет,</a:t>
                      </a:r>
                    </a:p>
                    <a:p>
                      <a:pPr algn="ctr"/>
                      <a:r>
                        <a:rPr lang="ru-RU" sz="1400" dirty="0"/>
                        <a:t>Китай, Индия,</a:t>
                      </a:r>
                    </a:p>
                    <a:p>
                      <a:pPr algn="ctr"/>
                      <a:r>
                        <a:rPr lang="ru-RU" sz="1400" dirty="0"/>
                        <a:t>Ассирия)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Европейское Средневековье</a:t>
                      </a:r>
                    </a:p>
                    <a:p>
                      <a:pPr algn="ctr"/>
                      <a:r>
                        <a:rPr lang="ru-RU" sz="1400" dirty="0"/>
                        <a:t> (</a:t>
                      </a:r>
                      <a:r>
                        <a:rPr lang="en-US" sz="1400" dirty="0"/>
                        <a:t>V-XII BB.)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Византия </a:t>
                      </a:r>
                    </a:p>
                    <a:p>
                      <a:pPr algn="ctr"/>
                      <a:r>
                        <a:rPr lang="ru-RU" sz="1400" dirty="0"/>
                        <a:t>(395-1453 гг.)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Венеция, </a:t>
                      </a:r>
                    </a:p>
                    <a:p>
                      <a:pPr algn="ctr"/>
                      <a:r>
                        <a:rPr lang="ru-RU" sz="1400" dirty="0"/>
                        <a:t>Флоренция, другие</a:t>
                      </a:r>
                    </a:p>
                    <a:p>
                      <a:pPr algn="ctr"/>
                      <a:r>
                        <a:rPr lang="ru-RU" sz="1400" dirty="0"/>
                        <a:t>итальянские</a:t>
                      </a:r>
                    </a:p>
                    <a:p>
                      <a:pPr algn="ctr"/>
                      <a:r>
                        <a:rPr lang="ru-RU" sz="1400" dirty="0"/>
                        <a:t>Государства (XI-XVI BB.)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237180"/>
                  </a:ext>
                </a:extLst>
              </a:tr>
              <a:tr h="969988">
                <a:tc>
                  <a:txBody>
                    <a:bodyPr/>
                    <a:lstStyle/>
                    <a:p>
                      <a:r>
                        <a:rPr lang="ru-RU" sz="1400" dirty="0"/>
                        <a:t>Верховная, центральная власть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Фараоны, императоры, магараджи, династическая власть передается по наследству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Короли, императоры, династическая власть передается по наследству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Выборные императоры с элементами династической власти по наследству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Выборные правители из числа знатных семей с элементами династической власти по наследству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90442"/>
                  </a:ext>
                </a:extLst>
              </a:tr>
              <a:tr h="816891">
                <a:tc>
                  <a:txBody>
                    <a:bodyPr/>
                    <a:lstStyle/>
                    <a:p>
                      <a:r>
                        <a:rPr lang="ru-RU" sz="1400" dirty="0"/>
                        <a:t>Местная власть</a:t>
                      </a:r>
                    </a:p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Руководители на определенных территориях с разными наименованиями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Герцоги, графы, князья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Руководители отдельных территорий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Руководители определенных территорий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144459"/>
                  </a:ext>
                </a:extLst>
              </a:tr>
              <a:tr h="837716">
                <a:tc>
                  <a:txBody>
                    <a:bodyPr/>
                    <a:lstStyle/>
                    <a:p>
                      <a:r>
                        <a:rPr lang="ru-RU" sz="1400" dirty="0"/>
                        <a:t>Судебная власть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Высшие и местные руководители с участием представителей населения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Высшие и местные руководители с участием представителей населения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Высшие и местные руководители с участием представителей населения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Специальные судебные органы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831197"/>
                  </a:ext>
                </a:extLst>
              </a:tr>
              <a:tr h="573174">
                <a:tc>
                  <a:txBody>
                    <a:bodyPr/>
                    <a:lstStyle/>
                    <a:p>
                      <a:r>
                        <a:rPr lang="ru-RU" sz="1400" dirty="0"/>
                        <a:t>Вооруженные силы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Охрана, войска правителей, ополчение и наемники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Дружины правителей, ополчение и наемники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Охрана, войска правителей, ополчение и наемники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Ополчение, наемники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72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400" dirty="0"/>
                        <a:t>Церковь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Местные культы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Христианская</a:t>
                      </a:r>
                    </a:p>
                    <a:p>
                      <a:r>
                        <a:rPr lang="ru-RU" sz="1400" dirty="0"/>
                        <a:t>церковь во главе с папой римским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Христианская</a:t>
                      </a:r>
                    </a:p>
                    <a:p>
                      <a:r>
                        <a:rPr lang="ru-RU" sz="1400" dirty="0"/>
                        <a:t>церковь во главе с папой римским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Христианская</a:t>
                      </a:r>
                    </a:p>
                    <a:p>
                      <a:r>
                        <a:rPr lang="ru-RU" sz="1400" dirty="0"/>
                        <a:t>церковь во главе с папой римским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184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6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7A9FC-275B-48BD-A87F-12CDC2504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28" y="575332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Вывод: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AB3637-A2F3-4AAA-A154-47710396C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8" y="2081049"/>
            <a:ext cx="10515600" cy="3993931"/>
          </a:xfrm>
        </p:spPr>
        <p:txBody>
          <a:bodyPr>
            <a:normAutofit/>
          </a:bodyPr>
          <a:lstStyle/>
          <a:p>
            <a:r>
              <a:rPr lang="ru-RU" sz="2400" dirty="0"/>
              <a:t>Крушение Римской империи положило начало феодальной исторической эпохе. </a:t>
            </a:r>
          </a:p>
          <a:p>
            <a:r>
              <a:rPr lang="ru-RU" sz="2400" dirty="0"/>
              <a:t>В условиях всеобщего упадка и кризиса системы очень хорошую и твёрдую почву нашло под собой христианское учение.</a:t>
            </a:r>
          </a:p>
          <a:p>
            <a:r>
              <a:rPr lang="ru-RU" sz="2400" dirty="0"/>
              <a:t>Византия послужила в качестве своеобразного полигона проверки цивилизационных инноваций, внесла крупный вклад в мировую культуру. Византия стала своеобразным «мостом» между Римской империей и средневековой цивилизацией, между Востоком и Западом, между Римской империей и русской цивилизацией.</a:t>
            </a:r>
          </a:p>
        </p:txBody>
      </p:sp>
    </p:spTree>
    <p:extLst>
      <p:ext uri="{BB962C8B-B14F-4D97-AF65-F5344CB8AC3E}">
        <p14:creationId xmlns:p14="http://schemas.microsoft.com/office/powerpoint/2010/main" val="163971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CE2E9-8EE3-49A7-9442-390DE90D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Список использованной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5F126C-6748-4B4B-B13A-D1E9FAD0A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5276"/>
            <a:ext cx="10515600" cy="4351338"/>
          </a:xfrm>
        </p:spPr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</a:rPr>
              <a:t>Фортунатов В.В. История – СПб.: Питер, 2012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Курс «Всемирная история с древнейших времен до конца XVIII в. 10 класс»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846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6E0EF-C526-4742-8432-529259A0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62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Вступление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043DEF-A337-4B76-AC72-FE38345ED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37" y="972519"/>
            <a:ext cx="11479925" cy="178150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/>
              <a:t>Наиболее логичным с точки зрения общественного развития являлся переход к феодализму от развитого античного рабства, которое рухнуло из-за внутренних противоречий. Отправной точкой данной эпохи является период упадка Римского государства, вплоть до основания в 418 году первого государства варваров – Вестготы.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388A2B-D36F-4A9D-B138-1623973BD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</a:extLst>
          </a:blip>
          <a:srcRect l="21188" t="17867" r="21954" b="6883"/>
          <a:stretch/>
        </p:blipFill>
        <p:spPr>
          <a:xfrm>
            <a:off x="7083972" y="2843429"/>
            <a:ext cx="4084985" cy="32871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85EA1-AA11-4A58-9887-BEBAB1E30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43" y="2849598"/>
            <a:ext cx="5345825" cy="328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B9D261-8636-425D-A0C4-FB9ADED39280}"/>
              </a:ext>
            </a:extLst>
          </p:cNvPr>
          <p:cNvSpPr txBox="1"/>
          <p:nvPr/>
        </p:nvSpPr>
        <p:spPr>
          <a:xfrm>
            <a:off x="1023043" y="6220004"/>
            <a:ext cx="694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Падение западного Рима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758C8-E5EC-48AD-8AD5-6CF47195D8F7}"/>
              </a:ext>
            </a:extLst>
          </p:cNvPr>
          <p:cNvSpPr txBox="1"/>
          <p:nvPr/>
        </p:nvSpPr>
        <p:spPr>
          <a:xfrm>
            <a:off x="7083972" y="6220004"/>
            <a:ext cx="251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Государство вестготов</a:t>
            </a:r>
          </a:p>
        </p:txBody>
      </p:sp>
    </p:spTree>
    <p:extLst>
      <p:ext uri="{BB962C8B-B14F-4D97-AF65-F5344CB8AC3E}">
        <p14:creationId xmlns:p14="http://schemas.microsoft.com/office/powerpoint/2010/main" val="146793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29B080-4C0B-4B53-A4F7-23757F8F8FCE}"/>
              </a:ext>
            </a:extLst>
          </p:cNvPr>
          <p:cNvSpPr txBox="1"/>
          <p:nvPr/>
        </p:nvSpPr>
        <p:spPr>
          <a:xfrm>
            <a:off x="281498" y="1408837"/>
            <a:ext cx="59949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900" dirty="0" err="1"/>
              <a:t>Феодали́зм</a:t>
            </a:r>
            <a:r>
              <a:rPr lang="ru-RU" sz="1900" dirty="0"/>
              <a:t> — исторический период Средних веков и раннего Нового времени</a:t>
            </a:r>
            <a:r>
              <a:rPr lang="en-US" sz="1900" dirty="0"/>
              <a:t>,</a:t>
            </a:r>
            <a:r>
              <a:rPr lang="ru-RU" sz="1900" dirty="0"/>
              <a:t> сословно-классовая структура общества (аграрного типа, доиндустриального), когда основным экономическим ресурсом являлась земля, и находилась она в собственности феодалов</a:t>
            </a:r>
            <a:r>
              <a:rPr lang="ru-RU" sz="20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FD63C-6225-4B8A-BEB3-D2734E519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5153" y="1293224"/>
            <a:ext cx="5583275" cy="4975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0E849-4572-4CED-9FFD-026596BB7B7D}"/>
              </a:ext>
            </a:extLst>
          </p:cNvPr>
          <p:cNvSpPr txBox="1"/>
          <p:nvPr/>
        </p:nvSpPr>
        <p:spPr>
          <a:xfrm>
            <a:off x="693683" y="-4385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Смена форм государственности.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01D7516-75C3-45CF-B45D-9CA24DFF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83" y="83274"/>
            <a:ext cx="8295289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Смена форм государственности.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0D1169-D9EA-42D7-8345-22F65E65E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9" y="3208282"/>
            <a:ext cx="5994992" cy="27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874AF-BCE5-452E-B848-C63A9231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84" y="412749"/>
            <a:ext cx="5861701" cy="664889"/>
          </a:xfrm>
        </p:spPr>
        <p:txBody>
          <a:bodyPr>
            <a:normAutofit fontScale="90000"/>
          </a:bodyPr>
          <a:lstStyle/>
          <a:p>
            <a:r>
              <a:rPr lang="ru-RU" dirty="0"/>
              <a:t>Вестготское королевство.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3272A1-EB86-49F4-A1F3-2510F87F1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085" y="788276"/>
            <a:ext cx="5861701" cy="5711743"/>
          </a:xfrm>
        </p:spPr>
        <p:txBody>
          <a:bodyPr>
            <a:noAutofit/>
          </a:bodyPr>
          <a:lstStyle/>
          <a:p>
            <a:r>
              <a:rPr lang="ru-RU" sz="2400" dirty="0" err="1"/>
              <a:t>Вестго́ты</a:t>
            </a:r>
            <a:r>
              <a:rPr lang="ru-RU" sz="2400" dirty="0"/>
              <a:t> (лат.</a:t>
            </a:r>
            <a:r>
              <a:rPr lang="en-US" sz="2400" dirty="0"/>
              <a:t>«</a:t>
            </a:r>
            <a:r>
              <a:rPr lang="ru-RU" sz="2400" dirty="0" err="1"/>
              <a:t>визиготы</a:t>
            </a:r>
            <a:r>
              <a:rPr lang="ru-RU" sz="2400" dirty="0"/>
              <a:t>» или лат. </a:t>
            </a:r>
            <a:r>
              <a:rPr lang="en-US" sz="2400" dirty="0"/>
              <a:t>«</a:t>
            </a:r>
            <a:r>
              <a:rPr lang="ru-RU" sz="2400" dirty="0" err="1"/>
              <a:t>тервинги</a:t>
            </a:r>
            <a:r>
              <a:rPr lang="ru-RU" sz="2400" dirty="0"/>
              <a:t>») — древнегерманское племя, составлявшее западную ветвь готского племенного союза, распавшегося к середине </a:t>
            </a:r>
            <a:r>
              <a:rPr lang="en-US" sz="2400" dirty="0"/>
              <a:t>III </a:t>
            </a:r>
            <a:r>
              <a:rPr lang="ru-RU" sz="2400" dirty="0"/>
              <a:t>века на две ветви: вестготов и остготов.</a:t>
            </a:r>
          </a:p>
          <a:p>
            <a:r>
              <a:rPr lang="ru-RU" sz="2400" dirty="0" err="1"/>
              <a:t>Вестго́тское</a:t>
            </a:r>
            <a:r>
              <a:rPr lang="ru-RU" sz="2400" dirty="0"/>
              <a:t> </a:t>
            </a:r>
            <a:r>
              <a:rPr lang="ru-RU" sz="2400" dirty="0" err="1"/>
              <a:t>короле́вство</a:t>
            </a:r>
            <a:r>
              <a:rPr lang="ru-RU" sz="2400" dirty="0"/>
              <a:t> — раннефеодальное государственное образование, одно из так называемых варварских королевств, сложившихся на территории Западной Римской империи в условиях её распада в V веке. Возникло в 418 году на территории римской провинции Аквитания по договору короля вестготов </a:t>
            </a:r>
            <a:r>
              <a:rPr lang="ru-RU" sz="2400" dirty="0" err="1"/>
              <a:t>Валии</a:t>
            </a:r>
            <a:r>
              <a:rPr lang="ru-RU" sz="2400" dirty="0"/>
              <a:t> с римским императором </a:t>
            </a:r>
            <a:r>
              <a:rPr lang="ru-RU" sz="2400" dirty="0" err="1"/>
              <a:t>Гонорием</a:t>
            </a:r>
            <a:r>
              <a:rPr lang="ru-RU" sz="2400" dirty="0"/>
              <a:t>. В 419 г. это государство было признано Византией.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21B74-48B8-454D-A862-E75CA3B77BF7}"/>
              </a:ext>
            </a:extLst>
          </p:cNvPr>
          <p:cNvSpPr txBox="1"/>
          <p:nvPr/>
        </p:nvSpPr>
        <p:spPr>
          <a:xfrm>
            <a:off x="0" y="5934349"/>
            <a:ext cx="5635039" cy="92365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1376F1-EBFD-43CF-B46D-9E96F6C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brightnessContrast bright="3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384" y="1275009"/>
            <a:ext cx="5861701" cy="4892566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0964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E89C2-B1DF-4593-92A4-9EE8AFC4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651" y="-1411123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ECE55B9-F8A4-4FFF-943B-EFD8C30FE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412" y="385934"/>
            <a:ext cx="3496737" cy="53820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C4A5E4-F69A-4F13-A28B-8A7099B5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581" y="3346556"/>
            <a:ext cx="4523923" cy="27975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C8BADB-EF2B-4A0A-B476-0636B3EB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580" y="510850"/>
            <a:ext cx="4523924" cy="2547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E4790-4422-472C-9AC5-2B114C71A9FE}"/>
              </a:ext>
            </a:extLst>
          </p:cNvPr>
          <p:cNvSpPr txBox="1"/>
          <p:nvPr/>
        </p:nvSpPr>
        <p:spPr>
          <a:xfrm>
            <a:off x="1631412" y="5790129"/>
            <a:ext cx="300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Вандалы уничтожают памятник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BFC46-BD60-4969-A504-15294803A1A8}"/>
              </a:ext>
            </a:extLst>
          </p:cNvPr>
          <p:cNvSpPr txBox="1"/>
          <p:nvPr/>
        </p:nvSpPr>
        <p:spPr>
          <a:xfrm>
            <a:off x="5639580" y="6144072"/>
            <a:ext cx="4523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/>
              <a:t>Миграция вестготов</a:t>
            </a:r>
          </a:p>
        </p:txBody>
      </p:sp>
    </p:spTree>
    <p:extLst>
      <p:ext uri="{BB962C8B-B14F-4D97-AF65-F5344CB8AC3E}">
        <p14:creationId xmlns:p14="http://schemas.microsoft.com/office/powerpoint/2010/main" val="208440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61096-AA4F-4A2D-A03B-B53880A0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093" y="-189186"/>
            <a:ext cx="9335814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Варварские королевства. Государства франков.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E9507D-EBF7-495B-8A11-A923542F7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brightnessContrast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8093" y="686690"/>
            <a:ext cx="9335814" cy="58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FC59BA4-CB71-4C03-B3EB-FF28E738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453" y="530773"/>
            <a:ext cx="5171089" cy="101338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Династия Каролингов.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A99788A-8B45-478D-8478-BC761E02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231" y="1744717"/>
            <a:ext cx="4603532" cy="458251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100" dirty="0"/>
              <a:t>Карл Великий (742 – 814 гг.) в 768 г. стал франкским королем. Он подчинил себе многие территории и народы Западной Европы. Владел латинским языком, был знаком с греческим языком, с церковной и светской литературой, знал труды по математике, астрономии и теологии, следил за достижениями в материальной и духовной культуре Византии. Сохранял римское культурное наследие. Он создал ученый кружок при дворе, названный академией, куда приглашались многие образованные люди.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7AE02D-CBBF-4014-9BB2-030C3594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542" y="851601"/>
            <a:ext cx="3118831" cy="39024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FACDFE-DA46-497A-A628-23FB6976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2" y="851602"/>
            <a:ext cx="3118831" cy="3902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8345F-3AC9-470A-AA11-8047218042DE}"/>
              </a:ext>
            </a:extLst>
          </p:cNvPr>
          <p:cNvSpPr txBox="1"/>
          <p:nvPr/>
        </p:nvSpPr>
        <p:spPr>
          <a:xfrm>
            <a:off x="8868691" y="4806069"/>
            <a:ext cx="2744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 err="1"/>
              <a:t>Пипи́н</a:t>
            </a:r>
            <a:r>
              <a:rPr lang="ru-RU" i="1" dirty="0"/>
              <a:t> </a:t>
            </a:r>
            <a:r>
              <a:rPr lang="ru-RU" i="1" dirty="0" err="1"/>
              <a:t>Коро́ткий</a:t>
            </a:r>
            <a:r>
              <a:rPr lang="ru-RU" i="1" dirty="0"/>
              <a:t> </a:t>
            </a:r>
          </a:p>
          <a:p>
            <a:pPr algn="ctr"/>
            <a:r>
              <a:rPr lang="ru-RU" dirty="0"/>
              <a:t>Первый король франков из династии Каролингов.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9C8C1-A282-45F4-9642-0D461F2DB72F}"/>
              </a:ext>
            </a:extLst>
          </p:cNvPr>
          <p:cNvSpPr txBox="1"/>
          <p:nvPr/>
        </p:nvSpPr>
        <p:spPr>
          <a:xfrm>
            <a:off x="391622" y="4806069"/>
            <a:ext cx="31188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Карл </a:t>
            </a:r>
            <a:r>
              <a:rPr lang="ru-RU" i="1" dirty="0" err="1"/>
              <a:t>Вели́кий</a:t>
            </a:r>
            <a:endParaRPr lang="ru-RU" i="1" dirty="0"/>
          </a:p>
          <a:p>
            <a:pPr algn="ctr"/>
            <a:r>
              <a:rPr lang="ru-RU" dirty="0"/>
              <a:t>Король франков с 768 года. Основатель империи Каролингов.</a:t>
            </a:r>
          </a:p>
        </p:txBody>
      </p:sp>
    </p:spTree>
    <p:extLst>
      <p:ext uri="{BB962C8B-B14F-4D97-AF65-F5344CB8AC3E}">
        <p14:creationId xmlns:p14="http://schemas.microsoft.com/office/powerpoint/2010/main" val="6427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C306C-54F3-43F7-ACA4-2A9B93E5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Христианство в Римской империи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4B627-FE46-4C22-A774-E7F15116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118931"/>
            <a:ext cx="6214242" cy="5447052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Ариа́нство</a:t>
            </a:r>
            <a:r>
              <a:rPr lang="ru-RU" dirty="0"/>
              <a:t> — </a:t>
            </a:r>
            <a:r>
              <a:rPr lang="ru-RU" dirty="0" err="1"/>
              <a:t>антитринитарное</a:t>
            </a:r>
            <a:r>
              <a:rPr lang="ru-RU" dirty="0"/>
              <a:t> течение в христианстве (IV—VI века), названное по имени александрийского пресвитера Ария. Согласно учению Ария, Сын Божий — это не Бог, а Божие творение, не единосущное и не подобное Богу.</a:t>
            </a:r>
          </a:p>
          <a:p>
            <a:r>
              <a:rPr lang="ru-RU" dirty="0"/>
              <a:t>Первоначально распространившись в восточных провинциях поздней Римской империи, арианство стало государственной версией христианства при преемниках Константина Великого до окончания правления </a:t>
            </a:r>
            <a:r>
              <a:rPr lang="ru-RU" dirty="0" err="1"/>
              <a:t>Валента</a:t>
            </a:r>
            <a:r>
              <a:rPr lang="ru-RU" dirty="0"/>
              <a:t> II и затем государственной религией германских государств (кроме Королевства франков) вплоть до VI—VII веков.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EB7C08-A3F8-4E9E-A02C-7D0F7443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897" y="1118931"/>
            <a:ext cx="4101662" cy="5077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3E6FA-F8B2-4882-B836-CD3D979976BE}"/>
              </a:ext>
            </a:extLst>
          </p:cNvPr>
          <p:cNvSpPr txBox="1"/>
          <p:nvPr/>
        </p:nvSpPr>
        <p:spPr>
          <a:xfrm>
            <a:off x="7252138" y="6196651"/>
            <a:ext cx="3983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/>
              <a:t>Первый Никейский собор</a:t>
            </a:r>
          </a:p>
        </p:txBody>
      </p:sp>
    </p:spTree>
    <p:extLst>
      <p:ext uri="{BB962C8B-B14F-4D97-AF65-F5344CB8AC3E}">
        <p14:creationId xmlns:p14="http://schemas.microsoft.com/office/powerpoint/2010/main" val="264210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AEF352-53EB-427C-BA4D-EEC5874B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21" y="0"/>
            <a:ext cx="7824193" cy="1278376"/>
          </a:xfrm>
        </p:spPr>
        <p:txBody>
          <a:bodyPr>
            <a:normAutofit/>
          </a:bodyPr>
          <a:lstStyle/>
          <a:p>
            <a:r>
              <a:rPr lang="ru-RU" sz="3200" dirty="0"/>
              <a:t>Храм Святой Софии в Константинополе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A163C2D-A573-48AC-A948-6B9956382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751" y="3848928"/>
            <a:ext cx="3703156" cy="26667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E0248E-3825-416C-AB8F-791E0262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65" y="1111591"/>
            <a:ext cx="3703157" cy="25846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FBFF6A-15CD-4973-952B-1855AA1BF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92"/>
          <a:stretch/>
        </p:blipFill>
        <p:spPr>
          <a:xfrm>
            <a:off x="7094483" y="182562"/>
            <a:ext cx="4706766" cy="33468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52248D-D06A-4325-AAEC-EDD0585C74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12"/>
          <a:stretch/>
        </p:blipFill>
        <p:spPr>
          <a:xfrm>
            <a:off x="7094483" y="3529414"/>
            <a:ext cx="4706766" cy="2986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E1EB88-FA14-492A-862A-079005FABE33}"/>
              </a:ext>
            </a:extLst>
          </p:cNvPr>
          <p:cNvSpPr txBox="1"/>
          <p:nvPr/>
        </p:nvSpPr>
        <p:spPr>
          <a:xfrm>
            <a:off x="4093907" y="4022961"/>
            <a:ext cx="3000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Архитекторы: </a:t>
            </a:r>
            <a:r>
              <a:rPr lang="ru-RU" sz="2400" dirty="0" err="1"/>
              <a:t>Амфимий</a:t>
            </a:r>
            <a:r>
              <a:rPr lang="ru-RU" sz="2400" dirty="0"/>
              <a:t> из </a:t>
            </a:r>
            <a:r>
              <a:rPr lang="ru-RU" sz="2400" dirty="0" err="1"/>
              <a:t>Трпалл</a:t>
            </a:r>
            <a:r>
              <a:rPr lang="ru-RU" sz="2400" dirty="0"/>
              <a:t> и Исидор из Милета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3B99C-0FBB-4797-A398-A941562D78FA}"/>
              </a:ext>
            </a:extLst>
          </p:cNvPr>
          <p:cNvSpPr txBox="1"/>
          <p:nvPr/>
        </p:nvSpPr>
        <p:spPr>
          <a:xfrm>
            <a:off x="409483" y="1590789"/>
            <a:ext cx="2405001" cy="2181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Построен в 532-537 гг. при императоре Юстиниане.</a:t>
            </a:r>
          </a:p>
        </p:txBody>
      </p:sp>
    </p:spTree>
    <p:extLst>
      <p:ext uri="{BB962C8B-B14F-4D97-AF65-F5344CB8AC3E}">
        <p14:creationId xmlns:p14="http://schemas.microsoft.com/office/powerpoint/2010/main" val="34096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737</Words>
  <Application>Microsoft Macintosh PowerPoint</Application>
  <PresentationFormat>Широкоэкранный</PresentationFormat>
  <Paragraphs>78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Candara Light</vt:lpstr>
      <vt:lpstr>Constantia</vt:lpstr>
      <vt:lpstr>Тема Office</vt:lpstr>
      <vt:lpstr> Переход Европы от античности к феодализму.</vt:lpstr>
      <vt:lpstr>Вступление</vt:lpstr>
      <vt:lpstr>Смена форм государственности.</vt:lpstr>
      <vt:lpstr>Вестготское королевство.</vt:lpstr>
      <vt:lpstr>Презентация PowerPoint</vt:lpstr>
      <vt:lpstr>Варварские королевства. Государства франков.</vt:lpstr>
      <vt:lpstr>Династия Каролингов.</vt:lpstr>
      <vt:lpstr>Христианство в Римской империи</vt:lpstr>
      <vt:lpstr>Храм Святой Софии в Константинополе </vt:lpstr>
      <vt:lpstr>Политический строй государств от древности до нового времени</vt:lpstr>
      <vt:lpstr>Вывод:</vt:lpstr>
      <vt:lpstr>Список использованной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Переход Европы от античности к феодализму.</dc:title>
  <dc:creator>Anastasia Filintseva</dc:creator>
  <cp:lastModifiedBy>Екатерина Числова</cp:lastModifiedBy>
  <cp:revision>30</cp:revision>
  <dcterms:created xsi:type="dcterms:W3CDTF">2023-09-10T13:59:58Z</dcterms:created>
  <dcterms:modified xsi:type="dcterms:W3CDTF">2023-09-13T11:49:37Z</dcterms:modified>
</cp:coreProperties>
</file>